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78" r:id="rId5"/>
    <p:sldId id="280" r:id="rId6"/>
    <p:sldId id="300" r:id="rId7"/>
    <p:sldId id="281" r:id="rId8"/>
    <p:sldId id="287" r:id="rId9"/>
    <p:sldId id="282" r:id="rId10"/>
    <p:sldId id="288" r:id="rId11"/>
    <p:sldId id="289" r:id="rId12"/>
    <p:sldId id="290" r:id="rId13"/>
    <p:sldId id="293" r:id="rId14"/>
    <p:sldId id="284" r:id="rId15"/>
    <p:sldId id="285" r:id="rId16"/>
    <p:sldId id="294" r:id="rId17"/>
    <p:sldId id="299" r:id="rId18"/>
    <p:sldId id="297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58104" autoAdjust="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05132-4288-4164-B1CA-F5AC1CC796A7}" type="datetime1">
              <a:rPr lang="pt-BR" smtClean="0"/>
              <a:t>13/04/2022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07BE-C169-4870-872B-F61D89F5554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897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7FA0DA-72A3-424F-8A35-066434C5B9F1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trabalho vai desenvolver modelos de ML que prevejam preços dos apartamentos à venda na cidade de São Paulo.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837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Após realização dos ajustes obteve a totalidade dos dados na cidade de São Paulo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184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798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Dado a grande assimetria na distribuição de algumas variáveis, foi criado outro </a:t>
            </a:r>
            <a:r>
              <a:rPr lang="pt-BR" dirty="0" err="1"/>
              <a:t>dataframe</a:t>
            </a:r>
            <a:r>
              <a:rPr lang="pt-BR" dirty="0"/>
              <a:t> com esses variáveis em escala logarítmica natural. </a:t>
            </a:r>
          </a:p>
          <a:p>
            <a:pPr rtl="0"/>
            <a:r>
              <a:rPr lang="pt-BR" dirty="0"/>
              <a:t>Para a identificação de outliers, considerando o grau elevado de assimetria E área maior, maior o preço. Foi criada nova variável -  preço do metro quadrado.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E aplicado o IQR nessa variável obteve-se uma identificação mais apropriada para outliers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Assim foram criados 4 </a:t>
            </a:r>
            <a:r>
              <a:rPr lang="pt-BR" dirty="0" err="1"/>
              <a:t>dataframes</a:t>
            </a:r>
            <a:r>
              <a:rPr lang="pt-BR" dirty="0"/>
              <a:t>. </a:t>
            </a:r>
          </a:p>
          <a:p>
            <a:pPr rtl="0"/>
            <a:r>
              <a:rPr lang="pt-BR" dirty="0"/>
              <a:t>Dois Em escala logarítmica com e sem outliers</a:t>
            </a:r>
          </a:p>
          <a:p>
            <a:pPr rtl="0"/>
            <a:r>
              <a:rPr lang="pt-BR" dirty="0"/>
              <a:t>E dois cujas variáveis foram padronizadas com </a:t>
            </a:r>
            <a:r>
              <a:rPr lang="pt-BR" dirty="0" err="1"/>
              <a:t>RobustScaler</a:t>
            </a:r>
            <a:r>
              <a:rPr lang="pt-BR" dirty="0"/>
              <a:t>. Sendo um com e o outro sem outliers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320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852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93375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Chegou-se a um modelo com acurácia acima de 90%</a:t>
            </a:r>
          </a:p>
          <a:p>
            <a:pPr rtl="0"/>
            <a:r>
              <a:rPr lang="pt-BR" dirty="0"/>
              <a:t>Uso apropriado como ferramenta para sugerir um preço de venda de imóvel.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65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86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determinar o preço de um imóvel, muitos fatores são considerado como: localização, tamanho. Área, idade do imóvel, e muitos outros.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Segundo a Associação Brasileira das Incorporadoras Imobiliárias (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Abrainc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o tempo médio para a venda de um imóvel é de 1 ano e 4 meses.</a:t>
            </a:r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361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desenvolvimento do modelo vai auxiliar na determinação do preço de venda adequado para o imóvel. Não tendo um sobrepreço que dificulte a negociação. E não tendo preço muito baixo, orientando a parte vendedora quanto um preço mínimo do imóvel.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compradores, serve para indicar se está sendo pedido um preço condizente com o mercado imobiliário.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Assim vai auxiliar quem pretende vender seu imóvel E demais agentes envolvidos em transações imobiliárias(  sejam os intermediários  e compradores.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6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450215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/>
              <a:t>O trabalho vai Desenvolver modelo preditivo dos preços de venda dos apartamentos anunciados e situados na Cidade de São Paulo.</a:t>
            </a:r>
          </a:p>
          <a:p>
            <a:pPr indent="450215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0215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conjunto de dados representa imóveis anunciados no mês de abril de 2019 adicionando base de dados demográficos e de renda dos distritos com base no censo 2010.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20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objetivos são: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 partir da junção das três bases de dados .Realizar a análise descritiva dos dados;- Verificar a correlação entre os dados; 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Desenvolver modelos preditivos para os preços dos apartamentos</a:t>
            </a:r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613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Foram utilizados três </a:t>
            </a:r>
            <a:r>
              <a:rPr lang="pt-BR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datasets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para a elaboração deste trabalho. O primeiro se refere a dados da plataforma </a:t>
            </a:r>
            <a:r>
              <a:rPr lang="pt-BR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Kaggle</a:t>
            </a:r>
            <a:r>
              <a:rPr lang="pt-BR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contendo em torno de 13.000 </a:t>
            </a:r>
            <a:r>
              <a:rPr lang="pt-B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anuncios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de apartamentos tanto para venda quanto aluguel na cidade de São Paulo. Esses dados vêm de várias fontes, especialmente sites de classificados de imóveis. 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Os outros dois </a:t>
            </a:r>
            <a:r>
              <a:rPr lang="pt-B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datasets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contem dados demográficos dos distritos E dados de domicílios por faixa de rendimento. Ambos foram obtidos diretamente no site da prefeitura de São Paulo.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77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Iniciando a análise exploratória. Após combinar os três </a:t>
            </a:r>
            <a:r>
              <a:rPr lang="pt-BR" dirty="0" err="1"/>
              <a:t>datasets</a:t>
            </a:r>
            <a:r>
              <a:rPr lang="pt-BR" dirty="0"/>
              <a:t> obteve-se um </a:t>
            </a:r>
            <a:r>
              <a:rPr lang="pt-BR" dirty="0" err="1"/>
              <a:t>dataset</a:t>
            </a:r>
            <a:r>
              <a:rPr lang="pt-BR" dirty="0"/>
              <a:t> consolidado contendo 26 variáveis do tipo inteiro, </a:t>
            </a:r>
            <a:r>
              <a:rPr lang="pt-BR" dirty="0" err="1"/>
              <a:t>float</a:t>
            </a:r>
            <a:r>
              <a:rPr lang="pt-BR" dirty="0"/>
              <a:t> e </a:t>
            </a:r>
            <a:r>
              <a:rPr lang="pt-BR" dirty="0" err="1"/>
              <a:t>object</a:t>
            </a:r>
            <a:r>
              <a:rPr lang="pt-BR" dirty="0"/>
              <a:t>. Não havendo dados nulos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01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Foi feita a visualização da distribuição dos dados. Também a Correlação das variáveis preditoras em relação a variável preço, que é a variável resposta.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72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354758-9FD6-46D3-BA08-042BE364EA46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ECD64-5AF2-4F32-AD18-136C465DC047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F6B3D0-4304-407F-B819-80FF4D568789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F363FB-ECEA-4A76-B765-85460030C156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319CEA-9EF4-4A65-A004-44DCCF154232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1AA47-C612-4DA8-B151-4B748B7DAC4D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27F2B2-02FF-4D65-8FE7-F6AE0D863843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A070AB-0B0E-4B2D-804F-566417906A61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8BC9E8-30A4-4EE6-BB83-B04327D9020A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B272B-E9E3-4682-90D8-4B44853FAF6D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5272F-B51B-4957-97B0-074D18FB99AD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056502-BDB4-46EE-9217-C5A23E5BE0CE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6A84A-F340-402E-97D3-C59F51FBE66F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C5BF86-AA12-49E0-AC44-8E2B1E4B1B72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5EFD07-A8B9-401F-868B-7649A9F826C1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6D0790B-18CF-4284-B479-4F95A66DEDDE}" type="datetime1">
              <a:rPr lang="pt-BR" noProof="0" smtClean="0"/>
              <a:t>13/04/2022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1.m4a"/><Relationship Id="rId7" Type="http://schemas.openxmlformats.org/officeDocument/2006/relationships/image" Target="../media/image7.pn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png"/><Relationship Id="rId3" Type="http://schemas.openxmlformats.org/officeDocument/2006/relationships/audio" Target="../media/media10.m4a"/><Relationship Id="rId7" Type="http://schemas.openxmlformats.org/officeDocument/2006/relationships/image" Target="../media/image9.jpeg"/><Relationship Id="rId12" Type="http://schemas.openxmlformats.org/officeDocument/2006/relationships/image" Target="../media/image35.png"/><Relationship Id="rId2" Type="http://schemas.microsoft.com/office/2007/relationships/media" Target="../media/media10.m4a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.jpe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1.m4a"/><Relationship Id="rId7" Type="http://schemas.openxmlformats.org/officeDocument/2006/relationships/image" Target="../media/image9.jpeg"/><Relationship Id="rId2" Type="http://schemas.microsoft.com/office/2007/relationships/media" Target="../media/media11.m4a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.jpe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3" Type="http://schemas.openxmlformats.org/officeDocument/2006/relationships/audio" Target="../media/media12.m4a"/><Relationship Id="rId7" Type="http://schemas.openxmlformats.org/officeDocument/2006/relationships/image" Target="../media/image9.jpeg"/><Relationship Id="rId12" Type="http://schemas.openxmlformats.org/officeDocument/2006/relationships/image" Target="../media/image42.png"/><Relationship Id="rId2" Type="http://schemas.microsoft.com/office/2007/relationships/media" Target="../media/media12.m4a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.jpeg"/><Relationship Id="rId11" Type="http://schemas.openxmlformats.org/officeDocument/2006/relationships/image" Target="../media/image41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3.m4a"/><Relationship Id="rId7" Type="http://schemas.openxmlformats.org/officeDocument/2006/relationships/image" Target="../media/image9.jpeg"/><Relationship Id="rId2" Type="http://schemas.microsoft.com/office/2007/relationships/media" Target="../media/media13.m4a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jpg"/><Relationship Id="rId3" Type="http://schemas.openxmlformats.org/officeDocument/2006/relationships/audio" Target="../media/media15.m4a"/><Relationship Id="rId7" Type="http://schemas.openxmlformats.org/officeDocument/2006/relationships/image" Target="../media/image9.jpeg"/><Relationship Id="rId12" Type="http://schemas.openxmlformats.org/officeDocument/2006/relationships/image" Target="../media/image21.jpg"/><Relationship Id="rId2" Type="http://schemas.microsoft.com/office/2007/relationships/media" Target="../media/media15.m4a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.jpeg"/><Relationship Id="rId11" Type="http://schemas.openxmlformats.org/officeDocument/2006/relationships/image" Target="../media/image23.jp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20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jp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8.png"/><Relationship Id="rId3" Type="http://schemas.openxmlformats.org/officeDocument/2006/relationships/audio" Target="../media/media2.m4a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microsoft.com/office/2007/relationships/media" Target="../media/media2.m4a"/><Relationship Id="rId16" Type="http://schemas.openxmlformats.org/officeDocument/2006/relationships/image" Target="../media/image18.png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jpe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3.m4a"/><Relationship Id="rId7" Type="http://schemas.openxmlformats.org/officeDocument/2006/relationships/image" Target="../media/image9.jpeg"/><Relationship Id="rId2" Type="http://schemas.microsoft.com/office/2007/relationships/media" Target="../media/media3.m4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4.m4a"/><Relationship Id="rId7" Type="http://schemas.openxmlformats.org/officeDocument/2006/relationships/image" Target="../media/image9.jpeg"/><Relationship Id="rId2" Type="http://schemas.microsoft.com/office/2007/relationships/media" Target="../media/media4.m4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m4a"/><Relationship Id="rId7" Type="http://schemas.openxmlformats.org/officeDocument/2006/relationships/image" Target="../media/image9.jpeg"/><Relationship Id="rId2" Type="http://schemas.microsoft.com/office/2007/relationships/media" Target="../media/media5.m4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6.m4a"/><Relationship Id="rId7" Type="http://schemas.openxmlformats.org/officeDocument/2006/relationships/image" Target="../media/image9.jpeg"/><Relationship Id="rId2" Type="http://schemas.microsoft.com/office/2007/relationships/media" Target="../media/media6.m4a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7.m4a"/><Relationship Id="rId7" Type="http://schemas.openxmlformats.org/officeDocument/2006/relationships/image" Target="../media/image9.jpeg"/><Relationship Id="rId2" Type="http://schemas.microsoft.com/office/2007/relationships/media" Target="../media/media7.m4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jpe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8.m4a"/><Relationship Id="rId7" Type="http://schemas.openxmlformats.org/officeDocument/2006/relationships/image" Target="../media/image9.jpeg"/><Relationship Id="rId2" Type="http://schemas.microsoft.com/office/2007/relationships/media" Target="../media/media8.m4a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png"/><Relationship Id="rId3" Type="http://schemas.openxmlformats.org/officeDocument/2006/relationships/audio" Target="../media/media9.m4a"/><Relationship Id="rId7" Type="http://schemas.openxmlformats.org/officeDocument/2006/relationships/image" Target="../media/image9.jpeg"/><Relationship Id="rId12" Type="http://schemas.openxmlformats.org/officeDocument/2006/relationships/image" Target="../media/image30.png"/><Relationship Id="rId2" Type="http://schemas.microsoft.com/office/2007/relationships/media" Target="../media/media9.m4a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.jpeg"/><Relationship Id="rId11" Type="http://schemas.openxmlformats.org/officeDocument/2006/relationships/image" Target="../media/image29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8869183" cy="1261872"/>
          </a:xfrm>
        </p:spPr>
        <p:txBody>
          <a:bodyPr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PONTIFÍCIA UNIVERSIDADE CATÓLICA DE MINAS GERAIS</a:t>
            </a:r>
            <a:br>
              <a:rPr lang="pt-BR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NÚCLEO DE EDUCAÇÃO A DISTÂNCIA</a:t>
            </a:r>
            <a:endParaRPr lang="pt-BR" sz="2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10"/>
          <a:stretch/>
        </p:blipFill>
        <p:spPr>
          <a:xfrm>
            <a:off x="913795" y="2396821"/>
            <a:ext cx="4965711" cy="3302300"/>
          </a:xfrm>
          <a:prstGeom prst="rect">
            <a:avLst/>
          </a:prstGeom>
          <a:noFill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270" y="2396821"/>
            <a:ext cx="4856841" cy="3266813"/>
          </a:xfrm>
        </p:spPr>
        <p:txBody>
          <a:bodyPr rtlCol="0" anchor="t">
            <a:normAutofit lnSpcReduction="10000"/>
          </a:bodyPr>
          <a:lstStyle/>
          <a:p>
            <a:pPr rtl="0"/>
            <a:r>
              <a:rPr lang="pt-B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Preditivo e Análise de Preços de Apartamentos na cidade de São Paulo/SP</a:t>
            </a:r>
          </a:p>
          <a:p>
            <a:pPr marL="36900" indent="0" rtl="0">
              <a:buNone/>
            </a:pPr>
            <a:endParaRPr lang="pt-BR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Trabalho de Conclusão de Curso </a:t>
            </a:r>
          </a:p>
          <a:p>
            <a:pPr rtl="0"/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Especialização em Ciência de Dados e Big Data</a:t>
            </a:r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81206A15-77E4-4BC1-B2F7-A6B7A6F6A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978" y="253742"/>
            <a:ext cx="1583522" cy="18210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2000">
                <a:schemeClr val="tx1">
                  <a:lumMod val="85000"/>
                </a:schemeClr>
              </a:gs>
              <a:gs pos="79000">
                <a:schemeClr val="tx1">
                  <a:lumMod val="75000"/>
                </a:schemeClr>
              </a:gs>
              <a:gs pos="99000">
                <a:schemeClr val="tx1">
                  <a:lumMod val="75000"/>
                </a:schemeClr>
              </a:gs>
              <a:gs pos="89000">
                <a:schemeClr val="tx1">
                  <a:lumMod val="65000"/>
                </a:schemeClr>
              </a:gs>
            </a:gsLst>
            <a:lin ang="5400000" scaled="1"/>
          </a:gra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Áudio 16">
            <a:hlinkClick r:id="" action="ppaction://media"/>
            <a:extLst>
              <a:ext uri="{FF2B5EF4-FFF2-40B4-BE49-F238E27FC236}">
                <a16:creationId xmlns:a16="http://schemas.microsoft.com/office/drawing/2014/main" id="{E2B99261-446E-45AD-BBD0-6834B48509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3"/>
    </mc:Choice>
    <mc:Fallback xmlns="">
      <p:transition spd="slow" advTm="21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Mapa - Ajustes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9B7757-9285-478B-8898-5ABF223E9D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586" t="7564" r="19043" b="5766"/>
          <a:stretch/>
        </p:blipFill>
        <p:spPr>
          <a:xfrm>
            <a:off x="1389914" y="3644390"/>
            <a:ext cx="2913004" cy="31242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543C18-7318-4702-B06A-C1A9E66B13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9914" y="321353"/>
            <a:ext cx="2913004" cy="3233667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C0B8585A-88E7-4FC9-A6F1-BCB2E8BB768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4956373-B863-4D54-B379-9D80D138A9E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5348" b="18228"/>
          <a:stretch/>
        </p:blipFill>
        <p:spPr>
          <a:xfrm>
            <a:off x="8103523" y="1676527"/>
            <a:ext cx="2716886" cy="216328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CC95F69-FF5C-4F4A-8891-099686FBB23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920" t="17567" r="18750" b="17015"/>
          <a:stretch/>
        </p:blipFill>
        <p:spPr>
          <a:xfrm>
            <a:off x="8131382" y="4144680"/>
            <a:ext cx="2689027" cy="240845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CA1BFC-A824-46B2-B03F-0ECEE25F7602}"/>
              </a:ext>
            </a:extLst>
          </p:cNvPr>
          <p:cNvSpPr txBox="1"/>
          <p:nvPr/>
        </p:nvSpPr>
        <p:spPr>
          <a:xfrm>
            <a:off x="6686896" y="1445694"/>
            <a:ext cx="976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Antes: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3F6334A-A5F7-417E-85EE-E4DE7E4642A4}"/>
              </a:ext>
            </a:extLst>
          </p:cNvPr>
          <p:cNvSpPr txBox="1"/>
          <p:nvPr/>
        </p:nvSpPr>
        <p:spPr>
          <a:xfrm>
            <a:off x="6645917" y="3913847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Depois:</a:t>
            </a:r>
          </a:p>
        </p:txBody>
      </p:sp>
    </p:spTree>
    <p:extLst>
      <p:ext uri="{BB962C8B-B14F-4D97-AF65-F5344CB8AC3E}">
        <p14:creationId xmlns:p14="http://schemas.microsoft.com/office/powerpoint/2010/main" val="327252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6"/>
    </mc:Choice>
    <mc:Fallback xmlns="">
      <p:transition spd="slow" advTm="23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2" y="435837"/>
            <a:ext cx="4707311" cy="1205676"/>
          </a:xfrm>
        </p:spPr>
        <p:txBody>
          <a:bodyPr rtlCol="0" anchor="b">
            <a:no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Baixa correlação e </a:t>
            </a:r>
            <a:r>
              <a:rPr lang="pt-BR" sz="40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Multicolinearidade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Verificar a correlação entre os dados:</a:t>
            </a:r>
          </a:p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Variável com coeficiente de correlação menor que |0,1| é desprezada;</a:t>
            </a:r>
          </a:p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Variáveis preditoras altamente correlacionadas são descartadas.</a:t>
            </a:r>
          </a:p>
          <a:p>
            <a:pPr rtl="0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8203D8-A91E-44F0-8721-7C79329B36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167" y="510031"/>
            <a:ext cx="3802471" cy="29189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15DECCC-E434-459D-9EE5-51A0F6576C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167" y="3508741"/>
            <a:ext cx="3802471" cy="3269518"/>
          </a:xfrm>
          <a:prstGeom prst="rect">
            <a:avLst/>
          </a:prstGeom>
        </p:spPr>
      </p:pic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CE473A6A-1EB2-4A17-8CB4-8A5A47B807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00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51"/>
    </mc:Choice>
    <mc:Fallback xmlns="">
      <p:transition spd="slow" advTm="19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Tratamento Outliers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347355"/>
          </a:xfrm>
        </p:spPr>
        <p:txBody>
          <a:bodyPr rtlCol="0" anchor="t"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Preço por metro quadrado;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de outros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rtl="0"/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900" indent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df_ln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sem outliers;</a:t>
            </a:r>
          </a:p>
          <a:p>
            <a:pPr marL="36900" indent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df_out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df_ln_out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com outliers.</a:t>
            </a:r>
          </a:p>
        </p:txBody>
      </p:sp>
      <p:pic>
        <p:nvPicPr>
          <p:cNvPr id="1028" name="Imagem 1">
            <a:extLst>
              <a:ext uri="{FF2B5EF4-FFF2-40B4-BE49-F238E27FC236}">
                <a16:creationId xmlns:a16="http://schemas.microsoft.com/office/drawing/2014/main" id="{F7BC0340-3404-4091-9583-E92FF452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9" y="690985"/>
            <a:ext cx="4675020" cy="140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237DE786-AD74-46DB-8676-18047C53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0"/>
          <a:stretch>
            <a:fillRect/>
          </a:stretch>
        </p:blipFill>
        <p:spPr bwMode="auto">
          <a:xfrm>
            <a:off x="631919" y="2077912"/>
            <a:ext cx="4675020" cy="1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Imagem 1">
            <a:extLst>
              <a:ext uri="{FF2B5EF4-FFF2-40B4-BE49-F238E27FC236}">
                <a16:creationId xmlns:a16="http://schemas.microsoft.com/office/drawing/2014/main" id="{7C044FB9-2DC3-4722-9134-B69AAA5C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0"/>
          <a:stretch>
            <a:fillRect/>
          </a:stretch>
        </p:blipFill>
        <p:spPr bwMode="auto">
          <a:xfrm>
            <a:off x="631919" y="4917598"/>
            <a:ext cx="4675020" cy="1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Imagem 1">
            <a:extLst>
              <a:ext uri="{FF2B5EF4-FFF2-40B4-BE49-F238E27FC236}">
                <a16:creationId xmlns:a16="http://schemas.microsoft.com/office/drawing/2014/main" id="{0E4AD764-212A-4EF4-BAF0-E95717FD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1" y="3483013"/>
            <a:ext cx="4675020" cy="140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Áudio 18">
            <a:hlinkClick r:id="" action="ppaction://media"/>
            <a:extLst>
              <a:ext uri="{FF2B5EF4-FFF2-40B4-BE49-F238E27FC236}">
                <a16:creationId xmlns:a16="http://schemas.microsoft.com/office/drawing/2014/main" id="{629BF1DF-A820-4893-A63D-1E68721139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6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23"/>
    </mc:Choice>
    <mc:Fallback xmlns="">
      <p:transition spd="slow" advTm="50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Modelos ML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 fontScale="85000" lnSpcReduction="20000"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Regressão linear: MQO, Ridge, Lasso 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Elastic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-Net;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Regressão baseada em K vizinhos mais próximos (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KNeighborsRegressor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Árvores de decisão (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DecisionTreeRegressor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Métodos de conjunto (ensemble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RandomForestRegressor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GradientBoostingRegres-sor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AdaBoostRegressor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/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F00364A9-2C41-4C33-B4D8-CEBF97DC75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7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2"/>
    </mc:Choice>
    <mc:Fallback xmlns="">
      <p:transition spd="slow" advTm="33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EA1EB0E4-FADB-4AA7-95AB-D7015ED9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31303"/>
            <a:ext cx="10353762" cy="969639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Apresentação dos Resultados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452CB-AEB8-4614-98C5-CD3FDD959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85" y="3823762"/>
            <a:ext cx="4516998" cy="2661926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75F37F-D50B-4195-8DAC-231281343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265" y="3823762"/>
            <a:ext cx="4516998" cy="26812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17DFEC5-CF73-4CF1-8EE8-CFE83C1F16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222" t="1" b="30732"/>
          <a:stretch/>
        </p:blipFill>
        <p:spPr>
          <a:xfrm>
            <a:off x="7342273" y="1344948"/>
            <a:ext cx="2805990" cy="2006280"/>
          </a:xfrm>
          <a:prstGeom prst="rect">
            <a:avLst/>
          </a:prstGeom>
        </p:spPr>
      </p:pic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710B215A-A91B-4B59-8BDD-835322ECCB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Título 25">
            <a:extLst>
              <a:ext uri="{FF2B5EF4-FFF2-40B4-BE49-F238E27FC236}">
                <a16:creationId xmlns:a16="http://schemas.microsoft.com/office/drawing/2014/main" id="{8260C617-8710-4B1E-B1B0-AEC20256E963}"/>
              </a:ext>
            </a:extLst>
          </p:cNvPr>
          <p:cNvSpPr txBox="1">
            <a:spLocks/>
          </p:cNvSpPr>
          <p:nvPr/>
        </p:nvSpPr>
        <p:spPr>
          <a:xfrm>
            <a:off x="1026786" y="2944180"/>
            <a:ext cx="6610181" cy="9696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Precisão do modelo por Distrito:</a:t>
            </a:r>
          </a:p>
        </p:txBody>
      </p:sp>
      <p:sp>
        <p:nvSpPr>
          <p:cNvPr id="10" name="Título 25">
            <a:extLst>
              <a:ext uri="{FF2B5EF4-FFF2-40B4-BE49-F238E27FC236}">
                <a16:creationId xmlns:a16="http://schemas.microsoft.com/office/drawing/2014/main" id="{BE383C96-BD63-4AE6-92CD-461030D78DEA}"/>
              </a:ext>
            </a:extLst>
          </p:cNvPr>
          <p:cNvSpPr txBox="1">
            <a:spLocks/>
          </p:cNvSpPr>
          <p:nvPr/>
        </p:nvSpPr>
        <p:spPr>
          <a:xfrm>
            <a:off x="1026787" y="1344948"/>
            <a:ext cx="6151680" cy="16796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pt-B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Melhor modelo: </a:t>
            </a:r>
            <a:r>
              <a:rPr lang="pt-BR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GradientBoostingRegressor</a:t>
            </a:r>
            <a:endParaRPr lang="pt-BR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pt-BR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pt-B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df_ln</a:t>
            </a:r>
            <a:endParaRPr lang="pt-BR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pt-B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Precisão: </a:t>
            </a:r>
            <a:r>
              <a:rPr lang="pt-B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93.43% (Teste)</a:t>
            </a:r>
          </a:p>
          <a:p>
            <a:pPr algn="l"/>
            <a:endParaRPr lang="pt-BR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22"/>
    </mc:Choice>
    <mc:Fallback xmlns="">
      <p:transition spd="slow" advTm="38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Conclusão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2134779"/>
          </a:xfrm>
        </p:spPr>
        <p:txBody>
          <a:bodyPr rtlCol="0" anchor="t">
            <a:noAutofit/>
          </a:bodyPr>
          <a:lstStyle/>
          <a:p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Acurácia acima de 90%.</a:t>
            </a:r>
          </a:p>
          <a:p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Uso apropriado como ferramenta para sugerir preço do imóvel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1008FE2-404A-49CF-AE97-506558F31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10"/>
          <a:stretch/>
        </p:blipFill>
        <p:spPr>
          <a:xfrm>
            <a:off x="75172" y="778649"/>
            <a:ext cx="2296977" cy="1621587"/>
          </a:xfrm>
          <a:prstGeom prst="rect">
            <a:avLst/>
          </a:prstGeom>
          <a:noFill/>
        </p:spPr>
      </p:pic>
      <p:pic>
        <p:nvPicPr>
          <p:cNvPr id="6" name="Imagem 5" descr="Cidade vista de cima de uma ponte&#10;&#10;Descrição gerada automaticamente">
            <a:extLst>
              <a:ext uri="{FF2B5EF4-FFF2-40B4-BE49-F238E27FC236}">
                <a16:creationId xmlns:a16="http://schemas.microsoft.com/office/drawing/2014/main" id="{CCDE7740-8A00-4EB3-9D6A-50D521BCA2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2842" y="778649"/>
            <a:ext cx="3495469" cy="2819129"/>
          </a:xfrm>
          <a:prstGeom prst="rect">
            <a:avLst/>
          </a:prstGeom>
        </p:spPr>
      </p:pic>
      <p:pic>
        <p:nvPicPr>
          <p:cNvPr id="10" name="Imagem 9" descr="Cidade vista de cima&#10;&#10;Descrição gerada automaticamente">
            <a:extLst>
              <a:ext uri="{FF2B5EF4-FFF2-40B4-BE49-F238E27FC236}">
                <a16:creationId xmlns:a16="http://schemas.microsoft.com/office/drawing/2014/main" id="{2B848E91-D5B2-49DD-9D19-1B8F75ECED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3616" y="3884133"/>
            <a:ext cx="3814697" cy="2543449"/>
          </a:xfrm>
          <a:prstGeom prst="rect">
            <a:avLst/>
          </a:prstGeom>
        </p:spPr>
      </p:pic>
      <p:pic>
        <p:nvPicPr>
          <p:cNvPr id="12" name="Imagem 11" descr="Cidade com prédios&#10;&#10;Descrição gerada automaticamente">
            <a:extLst>
              <a:ext uri="{FF2B5EF4-FFF2-40B4-BE49-F238E27FC236}">
                <a16:creationId xmlns:a16="http://schemas.microsoft.com/office/drawing/2014/main" id="{C8FC4476-CB0D-4665-B8E2-283DF6A43C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72" y="3982806"/>
            <a:ext cx="1943272" cy="2429090"/>
          </a:xfrm>
          <a:prstGeom prst="rect">
            <a:avLst/>
          </a:prstGeom>
        </p:spPr>
      </p:pic>
      <p:pic>
        <p:nvPicPr>
          <p:cNvPr id="14" name="Imagem 13" descr="Rua de uma cidade&#10;&#10;Descrição gerada automaticamente">
            <a:extLst>
              <a:ext uri="{FF2B5EF4-FFF2-40B4-BE49-F238E27FC236}">
                <a16:creationId xmlns:a16="http://schemas.microsoft.com/office/drawing/2014/main" id="{54602C35-BB41-40E8-852D-45CD0B0728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72" y="2527773"/>
            <a:ext cx="2296977" cy="1356360"/>
          </a:xfrm>
          <a:prstGeom prst="rect">
            <a:avLst/>
          </a:prstGeom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5A4543C9-A771-4415-B655-8687CFA9DF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2"/>
    </mc:Choice>
    <mc:Fallback xmlns="">
      <p:transition spd="slow" advTm="19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599"/>
            <a:ext cx="4538124" cy="1143001"/>
          </a:xfrm>
        </p:spPr>
        <p:txBody>
          <a:bodyPr rtlCol="0" anchor="b">
            <a:no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Linguagem e Bibliotecas usadas:</a:t>
            </a:r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008739"/>
            <a:ext cx="4403596" cy="3951385"/>
          </a:xfrm>
        </p:spPr>
        <p:txBody>
          <a:bodyPr rtlCol="0" anchor="t">
            <a:noAutofit/>
          </a:bodyPr>
          <a:lstStyle/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3.7.3</a:t>
            </a:r>
          </a:p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Ambiente: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</a:t>
            </a:r>
          </a:p>
          <a:p>
            <a:pPr rtl="0"/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Bibliotecas:</a:t>
            </a:r>
          </a:p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Pandas;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Seaborn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BeautifulSoup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Folium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ScikitLearn</a:t>
            </a: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C3E32E8-DA16-435D-A4D9-43ED5875C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3812" y="2121429"/>
            <a:ext cx="1862138" cy="9845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2A444C9-1126-4030-85A3-2BAB84D91C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2745" y="5562437"/>
            <a:ext cx="2603205" cy="6111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BCEF248-019C-4F4D-B3EB-B3B642B407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861" y="4066752"/>
            <a:ext cx="2193770" cy="98454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AC757F-3C77-427E-910A-20AC01C84E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1001" y="646985"/>
            <a:ext cx="1224949" cy="131616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C6EFF60-7F9E-47A8-8710-40AC126744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945" y="2597921"/>
            <a:ext cx="2740855" cy="97538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CAFAD37-509D-4D9E-80D6-65FEBBAB5C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656" y="3390899"/>
            <a:ext cx="2050294" cy="98454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680150A-EF96-4063-B370-D9D0F37F4A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945" y="5475429"/>
            <a:ext cx="2740855" cy="6981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78BFA06-E1A7-4312-B5B7-4631501CB5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4294" y="4559026"/>
            <a:ext cx="2421656" cy="81983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6C96B30-D2FD-4119-9332-88E5648585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831" y="589365"/>
            <a:ext cx="3267975" cy="1576988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F6D8EC14-09EB-42A1-B8F6-F9D89047E2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18"/>
    </mc:Choice>
    <mc:Fallback xmlns="">
      <p:transition spd="slow" advTm="30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599"/>
            <a:ext cx="4538124" cy="789543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Contextualização</a:t>
            </a:r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008739"/>
            <a:ext cx="4403596" cy="3951385"/>
          </a:xfrm>
        </p:spPr>
        <p:txBody>
          <a:bodyPr rtlCol="0" anchor="t">
            <a:noAutofit/>
          </a:bodyPr>
          <a:lstStyle/>
          <a:p>
            <a:pPr rtl="0"/>
            <a:r>
              <a:rPr lang="pt-BR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Fatores que definem o preço de um imóvel: </a:t>
            </a:r>
          </a:p>
          <a:p>
            <a:pPr rtl="0"/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Localização, idade, área, garagem, quartos, estrutura do local entre outros fatores;</a:t>
            </a:r>
          </a:p>
          <a:p>
            <a:pPr rtl="0"/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Ferramenta que indique um preço auxiliaria no processo de avaliação da imobiliária reduzindo prazo de venda. </a:t>
            </a:r>
          </a:p>
        </p:txBody>
      </p:sp>
      <p:pic>
        <p:nvPicPr>
          <p:cNvPr id="10" name="Imagem 9" descr="Cidade vista de cima de uma ponte&#10;&#10;Descrição gerada automaticamente">
            <a:extLst>
              <a:ext uri="{FF2B5EF4-FFF2-40B4-BE49-F238E27FC236}">
                <a16:creationId xmlns:a16="http://schemas.microsoft.com/office/drawing/2014/main" id="{C6A279BB-877B-4150-A5C7-6A684083B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03" y="1258648"/>
            <a:ext cx="5001641" cy="4514191"/>
          </a:xfrm>
          <a:prstGeom prst="rect">
            <a:avLst/>
          </a:prstGeom>
        </p:spPr>
      </p:pic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CEC9FACD-1FB1-46FB-8894-BC0CDF5ECF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9"/>
    </mc:Choice>
    <mc:Fallback xmlns="">
      <p:transition spd="slow" advTm="30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Problema Proposto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 fontScale="92500" lnSpcReduction="20000"/>
          </a:bodyPr>
          <a:lstStyle/>
          <a:p>
            <a:pPr marL="36900" lvl="0" indent="0" rtl="0">
              <a:buNone/>
            </a:pPr>
            <a:r>
              <a:rPr lang="pt-BR" sz="24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quê?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Auxiliar na determinação de um valor de venda adequado (preço ótimo) para o imóvel.</a:t>
            </a:r>
          </a:p>
          <a:p>
            <a:pPr marL="36900" lvl="0" indent="0" rtl="0">
              <a:buNone/>
            </a:pPr>
            <a:r>
              <a:rPr lang="pt-BR" sz="24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Quem?</a:t>
            </a:r>
          </a:p>
          <a:p>
            <a:pPr marL="36900" lvl="0" indent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pessoas físicas, construtoras e incorporadoras, consumidor final (compradores) e demais agentes envolvidos em transações imobiliárias.</a:t>
            </a:r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8" name="Imagem 7" descr="Cidade com prédios&#10;&#10;Descrição gerada automaticamente">
            <a:extLst>
              <a:ext uri="{FF2B5EF4-FFF2-40B4-BE49-F238E27FC236}">
                <a16:creationId xmlns:a16="http://schemas.microsoft.com/office/drawing/2014/main" id="{04F07BFB-2B9D-4BBC-AA57-5DA5CE109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383" y="903382"/>
            <a:ext cx="4441744" cy="5552179"/>
          </a:xfrm>
          <a:prstGeom prst="rect">
            <a:avLst/>
          </a:prstGeom>
        </p:spPr>
      </p:pic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E98C2342-6BA3-4596-92CC-F23B3F9C890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1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60"/>
    </mc:Choice>
    <mc:Fallback xmlns="">
      <p:transition spd="slow" advTm="19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Problema Proposto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1657350"/>
            <a:ext cx="4707311" cy="4362450"/>
          </a:xfrm>
        </p:spPr>
        <p:txBody>
          <a:bodyPr rtlCol="0" anchor="t">
            <a:noAutofit/>
          </a:bodyPr>
          <a:lstStyle/>
          <a:p>
            <a:pPr marL="36900" lvl="0" indent="0" rtl="0">
              <a:buNone/>
            </a:pPr>
            <a:r>
              <a:rPr lang="pt-BR" sz="20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quê? Onde?</a:t>
            </a:r>
          </a:p>
          <a:p>
            <a:pPr marL="36900" lvl="0" indent="0" rtl="0">
              <a:buNone/>
            </a:pP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Desenvolver modelo preditivo dos preços de venda dos apartamentos anunciados e situados na Cidade de São Paulo.</a:t>
            </a:r>
          </a:p>
          <a:p>
            <a:pPr marL="36900" lvl="0" indent="0" rtl="0">
              <a:buNone/>
            </a:pPr>
            <a:r>
              <a:rPr lang="pt-BR" sz="20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Quando?</a:t>
            </a:r>
          </a:p>
          <a:p>
            <a:pPr marL="36900" lvl="0" indent="0" rtl="0">
              <a:buNone/>
            </a:pP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de imóveis anunciados em abril de 2019. </a:t>
            </a:r>
          </a:p>
          <a:p>
            <a:pPr marL="36900" lvl="0" indent="0" rtl="0">
              <a:buNone/>
            </a:pP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demográficos dos distritos da cidade  E Dados referentes ao nível de renda dividido em classes de salários mínimos de cada distrito (censo 2010). </a:t>
            </a:r>
          </a:p>
        </p:txBody>
      </p:sp>
      <p:pic>
        <p:nvPicPr>
          <p:cNvPr id="8" name="Imagem 7" descr="Rua de uma cidade&#10;&#10;Descrição gerada automaticamente">
            <a:extLst>
              <a:ext uri="{FF2B5EF4-FFF2-40B4-BE49-F238E27FC236}">
                <a16:creationId xmlns:a16="http://schemas.microsoft.com/office/drawing/2014/main" id="{815CD20B-0F6D-4FB9-A65F-75C9AB72C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56" y="1935428"/>
            <a:ext cx="5058688" cy="2987144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68532DD3-82CA-47D6-9AF6-A3878E3A29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56"/>
    </mc:Choice>
    <mc:Fallback xmlns="">
      <p:transition spd="slow" advTm="24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Objetivos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 fontScale="92500"/>
          </a:bodyPr>
          <a:lstStyle/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Realizar análise descritiva a partir do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consolidado (junção das três bases de dados);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Verificar a correlação entre os dados;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Desenvolver modelos preditivos para os preços dos imóveis (apartamentos) colocados a venda na cidade de São Paulo – SP.</a:t>
            </a:r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9" name="Imagem 8" descr="Cidade vista de cima&#10;&#10;Descrição gerada automaticamente">
            <a:extLst>
              <a:ext uri="{FF2B5EF4-FFF2-40B4-BE49-F238E27FC236}">
                <a16:creationId xmlns:a16="http://schemas.microsoft.com/office/drawing/2014/main" id="{16849E8F-C424-4F89-8491-379BDBA63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602" y="2363805"/>
            <a:ext cx="5140450" cy="3427395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52A5AEBA-E37F-480E-8D29-685A0F1A25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0"/>
    </mc:Choice>
    <mc:Fallback xmlns="">
      <p:transition spd="slow" advTm="1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Coleta de Dados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Autofit/>
          </a:bodyPr>
          <a:lstStyle/>
          <a:p>
            <a:pPr marL="36900" lvl="0" indent="0" rtl="0">
              <a:buNone/>
            </a:pP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Kaggle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900" lvl="0" indent="0" rtl="0">
              <a:buNone/>
            </a:pPr>
            <a:endParaRPr lang="pt-BR" sz="1600" dirty="0">
              <a:solidFill>
                <a:schemeClr val="tx1"/>
              </a:solidFill>
            </a:endParaRPr>
          </a:p>
          <a:p>
            <a:pPr marL="36900" lvl="0" indent="0" rtl="0">
              <a:buNone/>
            </a:pPr>
            <a:endParaRPr lang="pt-BR" sz="1600" dirty="0">
              <a:solidFill>
                <a:schemeClr val="tx1"/>
              </a:solidFill>
            </a:endParaRPr>
          </a:p>
          <a:p>
            <a:pPr marL="36900" lvl="0" indent="0" rtl="0">
              <a:buNone/>
            </a:pPr>
            <a:endParaRPr lang="pt-BR" sz="1600" dirty="0">
              <a:solidFill>
                <a:schemeClr val="tx1"/>
              </a:solidFill>
            </a:endParaRPr>
          </a:p>
          <a:p>
            <a:pPr marL="36900" lvl="0" indent="0" rtl="0">
              <a:buNone/>
            </a:pP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do site da prefeitura de São Paulo:</a:t>
            </a:r>
          </a:p>
        </p:txBody>
      </p:sp>
      <p:pic>
        <p:nvPicPr>
          <p:cNvPr id="6" name="Imagem 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6410419-1E92-4E45-BBBB-5AD1F6A54D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4632" y="2597921"/>
            <a:ext cx="1778510" cy="831079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3A91F18-DEA6-4552-92A7-B75D93DE0A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8016" y="4375447"/>
            <a:ext cx="1799814" cy="1047165"/>
          </a:xfrm>
          <a:prstGeom prst="rect">
            <a:avLst/>
          </a:prstGeom>
        </p:spPr>
      </p:pic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840FB92B-9AB2-41F8-B4A4-DC519EB362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8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55"/>
    </mc:Choice>
    <mc:Fallback xmlns="">
      <p:transition spd="slow" advTm="2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 Exploratória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consolidados: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-26 colunas;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-Tipo de dados: int64, float64,object;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-Valores Nulos;</a:t>
            </a:r>
          </a:p>
          <a:p>
            <a:pPr marL="36900" lvl="0" indent="0" rtl="0">
              <a:buNone/>
            </a:pPr>
            <a:endParaRPr lang="pt-BR" sz="2400" dirty="0"/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282F8A-C984-4B13-B8B5-D831463C0C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101" y="917575"/>
            <a:ext cx="4314825" cy="5419725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B29F8CD2-1AFD-496C-B945-EE2967D9AF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5"/>
    </mc:Choice>
    <mc:Fallback xmlns="">
      <p:transition spd="slow" advTm="18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 Exploratória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consolidados:</a:t>
            </a:r>
          </a:p>
          <a:p>
            <a:pPr marL="36900" lvl="0" indent="0" rtl="0">
              <a:buNone/>
            </a:pP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-Distribuição dos dados e relação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 dados.</a:t>
            </a:r>
          </a:p>
          <a:p>
            <a:pPr marL="36900" lvl="0" indent="0" rtl="0">
              <a:buNone/>
            </a:pPr>
            <a:endParaRPr lang="pt-BR" sz="2400" dirty="0"/>
          </a:p>
          <a:p>
            <a:pPr marL="36900" lvl="0" indent="0" rtl="0">
              <a:buNone/>
            </a:pPr>
            <a:endParaRPr lang="pt-BR" sz="2400" dirty="0"/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77F97BC-5689-4064-9518-12ACDB5FE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587" y="337812"/>
            <a:ext cx="2880430" cy="23974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995E202-DC1C-41DC-B5E1-574EB9977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586" y="2735212"/>
            <a:ext cx="2880430" cy="16439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AB634A-ABB9-47DE-AEE2-CE2E6747D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586" y="4379146"/>
            <a:ext cx="2880430" cy="15764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282EA5-FF42-4DD6-B862-AA4846EF55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8662" y="3033368"/>
            <a:ext cx="2695473" cy="14772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F4E55A1-5E0B-46F4-B19F-CCFA3261BD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8662" y="4478298"/>
            <a:ext cx="2695473" cy="14772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B35D3B6-CC81-45B8-B087-3D391AA9DC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8662" y="337812"/>
            <a:ext cx="2695473" cy="2695556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692757BE-E47D-4F6A-8D0D-0E9B26E891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37"/>
    </mc:Choice>
    <mc:Fallback xmlns="">
      <p:transition spd="slow" advTm="18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27_TF55705232.potx" id="{CF89F022-7C0A-442C-87D4-E924F7E5F040}" vid="{1DB92B71-4A04-4E0B-81E6-75673672B25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documentManagement/types"/>
    <ds:schemaRef ds:uri="71af3243-3dd4-4a8d-8c0d-dd76da1f02a5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1220</TotalTime>
  <Words>1011</Words>
  <Application>Microsoft Office PowerPoint</Application>
  <PresentationFormat>Widescreen</PresentationFormat>
  <Paragraphs>120</Paragraphs>
  <Slides>15</Slides>
  <Notes>15</Notes>
  <HiddenSlides>0</HiddenSlides>
  <MMClips>15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Calibri</vt:lpstr>
      <vt:lpstr>Goudy Old Style</vt:lpstr>
      <vt:lpstr>Wingdings 2</vt:lpstr>
      <vt:lpstr>SlateVTI</vt:lpstr>
      <vt:lpstr>PONTIFÍCIA UNIVERSIDADE CATÓLICA DE MINAS GERAIS NÚCLEO DE EDUCAÇÃO A DISTÂNCIA</vt:lpstr>
      <vt:lpstr>Linguagem e Bibliotecas usadas:</vt:lpstr>
      <vt:lpstr>Contextualização</vt:lpstr>
      <vt:lpstr>Problema Proposto</vt:lpstr>
      <vt:lpstr>Problema Proposto</vt:lpstr>
      <vt:lpstr>Objetivos</vt:lpstr>
      <vt:lpstr>Coleta de Dados</vt:lpstr>
      <vt:lpstr>Análise Exploratória</vt:lpstr>
      <vt:lpstr>Análise Exploratória</vt:lpstr>
      <vt:lpstr>Mapa - Ajustes</vt:lpstr>
      <vt:lpstr>Baixa correlação e Multicolinearidade</vt:lpstr>
      <vt:lpstr>Tratamento Outliers</vt:lpstr>
      <vt:lpstr>Modelos ML</vt:lpstr>
      <vt:lpstr>Apresentação dos Resultados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Leandro Marchezan do Nascimento Lopes</dc:creator>
  <cp:lastModifiedBy>Leandro Marchezan do Nascimento Lopes</cp:lastModifiedBy>
  <cp:revision>23</cp:revision>
  <dcterms:created xsi:type="dcterms:W3CDTF">2022-04-01T05:14:53Z</dcterms:created>
  <dcterms:modified xsi:type="dcterms:W3CDTF">2022-04-13T14:33:18Z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